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3"/>
  </p:notesMasterIdLst>
  <p:sldIdLst>
    <p:sldId id="257" r:id="rId3"/>
    <p:sldId id="258" r:id="rId4"/>
    <p:sldId id="270" r:id="rId5"/>
    <p:sldId id="261" r:id="rId6"/>
    <p:sldId id="267" r:id="rId7"/>
    <p:sldId id="260" r:id="rId8"/>
    <p:sldId id="272" r:id="rId9"/>
    <p:sldId id="271" r:id="rId10"/>
    <p:sldId id="262" r:id="rId11"/>
    <p:sldId id="265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305"/>
    <a:srgbClr val="B97D5E"/>
    <a:srgbClr val="000000"/>
    <a:srgbClr val="F8D8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9" autoAdjust="0"/>
    <p:restoredTop sz="92632" autoAdjust="0"/>
  </p:normalViewPr>
  <p:slideViewPr>
    <p:cSldViewPr snapToGrid="0">
      <p:cViewPr varScale="1">
        <p:scale>
          <a:sx n="72" d="100"/>
          <a:sy n="72" d="100"/>
        </p:scale>
        <p:origin x="522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96DBF1-1613-4904-8838-37CD18E71195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117C5C-3507-441B-9779-3C4D36D3BD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790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117C5C-3507-441B-9779-3C4D36D3BDA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1636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Screen Time guidelines: https://healthychildren.org/English/family-life/Media/Pages/Where-We-Stand-TV-Viewing-Time.aspx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117C5C-3507-441B-9779-3C4D36D3BDA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9543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58910C-ED93-4E77-B4E1-FD64C928D7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BF0A6B-CBB0-4E95-8BD1-2F4DF35334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7C21B3-64D6-4521-AB0A-9805EC06E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AF5D8-D6A9-456A-BF57-3D4144424406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BE75FE-1F87-416F-B126-8637DD9C4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0316DB-9F80-4989-BE0F-563F6077E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117EA-D6F6-4B3A-B4D8-732E0242D7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8606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A38A8B-96B2-479B-8BB7-A57FB51B7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504AAB-FF5E-4126-A1DD-EB6F1FD6AD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F24242-46DE-4D56-BEB5-638F7E1C9B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AF5D8-D6A9-456A-BF57-3D4144424406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6E3498-419B-4CAE-AD4C-DD8AD9C32E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8CDE83-B91F-4EE5-814E-1AD06EE9B5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117EA-D6F6-4B3A-B4D8-732E0242D7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528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CF3467-266D-4650-B8D5-2041CC656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4D6A16-8EAE-4388-B79B-060D1EEA27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3BD7B1-3BCD-4654-8414-41C780C5AA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AF5D8-D6A9-456A-BF57-3D4144424406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3FD70E-43A9-4313-9FFC-AAA19849FE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11C1B4-0E6F-411D-B7C3-F9F01D54D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117EA-D6F6-4B3A-B4D8-732E0242D7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033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6F5D1-1318-4FFB-A29B-84DFB5107A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7CFFF5-569E-4273-A765-822679BAB7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B94F67-81D9-4F21-B677-F046CEB649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3523F8-1617-4387-A8A2-FFEF7AB424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AF5D8-D6A9-456A-BF57-3D4144424406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8EDBA4-F795-44DD-9797-FDBD0233E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F73CCA-D594-429D-A783-A8E958D76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117EA-D6F6-4B3A-B4D8-732E0242D7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61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C5AB1-27B5-4B34-86FE-B819D02BF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F41CEC-248F-49E2-AF2A-07847BBA6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6E8992-775A-474C-9046-DA98ED6F23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230B65-EA7D-4BD5-B243-84FC496A95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6C19791-992C-4582-A2F1-104A34169E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6E3CC1B-82F3-48F7-A4DB-7DC528B14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AF5D8-D6A9-456A-BF57-3D4144424406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57598C-1A69-4781-B4D3-5515003371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CCC34C1-0FEA-4C0E-B8BC-C023C657F7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117EA-D6F6-4B3A-B4D8-732E0242D7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755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0A5E7-CBF3-458D-A834-13A613EEDC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6AE7A6-AF85-4408-B2D7-3FD3836005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AF5D8-D6A9-456A-BF57-3D4144424406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6315EC-B45B-44A5-9EAB-6D1D7B6A5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F7BB86-CCDA-45F8-8840-2082A9C94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117EA-D6F6-4B3A-B4D8-732E0242D7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019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C346542-3A72-49E6-B48D-874BEAF5A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AF5D8-D6A9-456A-BF57-3D4144424406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00D4DB-C2CC-4E76-AF59-AF59BCB4D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C8CAC1-E2FB-4844-942D-FDD40EAE1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117EA-D6F6-4B3A-B4D8-732E0242D7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809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770CC8-59F1-47FC-B2F7-1F9B979DCF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668188-CAE2-4937-B2AD-F113CA32F8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6BD65C-A113-4458-A4F1-FF0C872057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63DAF0-7955-4EE5-BE03-FC62042E8C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AF5D8-D6A9-456A-BF57-3D4144424406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373DC4-7808-454D-BF18-9BF371CD9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6224FF-CAEC-49F6-B9BB-E235D080E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117EA-D6F6-4B3A-B4D8-732E0242D7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5321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15ECF-947F-4A0D-BDA2-9EB598BF2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3F46A47-D787-4321-8FEE-9CAA6F8F7F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BB274F-C794-408A-84A8-38830DC9AD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D74DA8-1FC7-4E37-8306-00DAA45F1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AF5D8-D6A9-456A-BF57-3D4144424406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2AC0AA-E438-47DE-823E-03C976F08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DCEF2F-F4EA-472B-AB6A-CDF4382B1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117EA-D6F6-4B3A-B4D8-732E0242D7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74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B6EDF3-7BD8-413B-836D-7DEF3C622C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93EE6A-D236-4541-A777-BE7CE9BAA9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360314-6295-401A-96B9-77638B4CB1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AF5D8-D6A9-456A-BF57-3D4144424406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D4383A-3A5B-4D45-B419-81180C0A6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B38772-F73E-41A4-B1E9-3F38F36A2F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117EA-D6F6-4B3A-B4D8-732E0242D7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0627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A16C526-A446-4109-8106-0E751E82C7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380292-A692-4247-BB2B-4C2A238875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4371E-0957-4B53-84FA-7B112A6A86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AF5D8-D6A9-456A-BF57-3D4144424406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F743BE-1AE0-41AD-8088-26CE9E133E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30ABF3-5CD9-4B2A-BD7E-A0FCAF698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117EA-D6F6-4B3A-B4D8-732E0242D7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6068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531AF5D8-D6A9-456A-BF57-3D4144424406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117EA-D6F6-4B3A-B4D8-732E0242D7C0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45447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AF5D8-D6A9-456A-BF57-3D4144424406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117EA-D6F6-4B3A-B4D8-732E0242D7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643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AF5D8-D6A9-456A-BF57-3D4144424406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117EA-D6F6-4B3A-B4D8-732E0242D7C0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07046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AF5D8-D6A9-456A-BF57-3D4144424406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117EA-D6F6-4B3A-B4D8-732E0242D7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6276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AF5D8-D6A9-456A-BF57-3D4144424406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117EA-D6F6-4B3A-B4D8-732E0242D7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8539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AF5D8-D6A9-456A-BF57-3D4144424406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117EA-D6F6-4B3A-B4D8-732E0242D7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1501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AF5D8-D6A9-456A-BF57-3D4144424406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117EA-D6F6-4B3A-B4D8-732E0242D7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8416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AF5D8-D6A9-456A-BF57-3D4144424406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117EA-D6F6-4B3A-B4D8-732E0242D7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1013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AF5D8-D6A9-456A-BF57-3D4144424406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117EA-D6F6-4B3A-B4D8-732E0242D7C0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01650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AF5D8-D6A9-456A-BF57-3D4144424406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117EA-D6F6-4B3A-B4D8-732E0242D7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9709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AF5D8-D6A9-456A-BF57-3D4144424406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117EA-D6F6-4B3A-B4D8-732E0242D7C0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82550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6B8AE8-DB71-4047-BEEE-577D2DFBC5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2ADE77-4A58-4477-B9A0-979BB04F5D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3E9CD6-B100-471A-9EFF-016C112E92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1AF5D8-D6A9-456A-BF57-3D4144424406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F6184F-7DD6-48D9-8EA4-5248E1919B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208DCF-9BE2-4BE9-AB45-274BBA5E4C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1117EA-D6F6-4B3A-B4D8-732E0242D7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49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531AF5D8-D6A9-456A-BF57-3D4144424406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111117EA-D6F6-4B3A-B4D8-732E0242D7C0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3184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7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7.xml"/><Relationship Id="rId6" Type="http://schemas.microsoft.com/office/2007/relationships/hdphoto" Target="../media/hdphoto1.wdp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D8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9DA4B53-87B9-4E9C-99D7-74F8ED3589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7" t="10580" r="3224" b="7808"/>
          <a:stretch/>
        </p:blipFill>
        <p:spPr>
          <a:xfrm>
            <a:off x="501649" y="1690688"/>
            <a:ext cx="11462994" cy="4680408"/>
          </a:xfrm>
        </p:spPr>
      </p:pic>
      <p:sp>
        <p:nvSpPr>
          <p:cNvPr id="8" name="Title 10">
            <a:extLst>
              <a:ext uri="{FF2B5EF4-FFF2-40B4-BE49-F238E27FC236}">
                <a16:creationId xmlns:a16="http://schemas.microsoft.com/office/drawing/2014/main" id="{4E7391C5-5074-4F91-A5DA-BD31DD79F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Journey to Becoming a Medical Doctor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3AFC42C-E0A0-452F-888D-C806F34E20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893" y="2331704"/>
            <a:ext cx="782197" cy="54572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46F125F-D661-4F7C-ABBF-90CDD9D99E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5090" y="3820927"/>
            <a:ext cx="782197" cy="432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9578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D4E9BAA-6059-46EC-824F-288D98754D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5021" y="75633"/>
            <a:ext cx="7451926" cy="6706733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061D356-C32C-4EB3-9A14-0962A3C9D5BE}"/>
              </a:ext>
            </a:extLst>
          </p:cNvPr>
          <p:cNvSpPr txBox="1"/>
          <p:nvPr/>
        </p:nvSpPr>
        <p:spPr>
          <a:xfrm>
            <a:off x="416615" y="1538020"/>
            <a:ext cx="27184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Brain formation from neural tube</a:t>
            </a:r>
          </a:p>
        </p:txBody>
      </p:sp>
    </p:spTree>
    <p:extLst>
      <p:ext uri="{BB962C8B-B14F-4D97-AF65-F5344CB8AC3E}">
        <p14:creationId xmlns:p14="http://schemas.microsoft.com/office/powerpoint/2010/main" val="16172625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39D776-C73A-41F0-B53E-BD5AACD3F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8069" y="374223"/>
            <a:ext cx="2709931" cy="1325563"/>
          </a:xfrm>
        </p:spPr>
        <p:txBody>
          <a:bodyPr/>
          <a:lstStyle/>
          <a:p>
            <a:r>
              <a:rPr lang="en-US" dirty="0"/>
              <a:t>Head shape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9E5A3E0-9C98-4D71-B248-272AEC4F8B39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281" y="178900"/>
            <a:ext cx="2581275" cy="260985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6DFC152-7F61-44F7-B605-616A25F762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90850"/>
            <a:ext cx="6858000" cy="3867150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687B1F5D-B4EE-4F7F-95F3-8CE683F73D43}"/>
              </a:ext>
            </a:extLst>
          </p:cNvPr>
          <p:cNvGrpSpPr/>
          <p:nvPr/>
        </p:nvGrpSpPr>
        <p:grpSpPr>
          <a:xfrm>
            <a:off x="7508759" y="1100919"/>
            <a:ext cx="4874203" cy="5794227"/>
            <a:chOff x="4214496" y="307069"/>
            <a:chExt cx="5048250" cy="5715001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478404AC-F165-44B5-B566-DB0E6B48DFBE}"/>
                </a:ext>
              </a:extLst>
            </p:cNvPr>
            <p:cNvGrpSpPr/>
            <p:nvPr/>
          </p:nvGrpSpPr>
          <p:grpSpPr>
            <a:xfrm>
              <a:off x="4214496" y="307069"/>
              <a:ext cx="5048250" cy="5715000"/>
              <a:chOff x="5819776" y="586469"/>
              <a:chExt cx="5048250" cy="5715000"/>
            </a:xfrm>
          </p:grpSpPr>
          <p:pic>
            <p:nvPicPr>
              <p:cNvPr id="55" name="Picture 54" descr="Diagram&#10;&#10;Description automatically generated">
                <a:extLst>
                  <a:ext uri="{FF2B5EF4-FFF2-40B4-BE49-F238E27FC236}">
                    <a16:creationId xmlns:a16="http://schemas.microsoft.com/office/drawing/2014/main" id="{1C03A4D1-27D2-4BF9-92B2-BA2ED7DD68D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819776" y="586469"/>
                <a:ext cx="5048250" cy="5715000"/>
              </a:xfrm>
              <a:prstGeom prst="rect">
                <a:avLst/>
              </a:prstGeom>
            </p:spPr>
          </p:pic>
          <p:pic>
            <p:nvPicPr>
              <p:cNvPr id="56" name="Picture 55" descr="A close up of a person&#10;&#10;Description automatically generated">
                <a:extLst>
                  <a:ext uri="{FF2B5EF4-FFF2-40B4-BE49-F238E27FC236}">
                    <a16:creationId xmlns:a16="http://schemas.microsoft.com/office/drawing/2014/main" id="{47BD7845-ACA2-4DA3-8FF4-7D3E831A99D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ackgroundRemoval t="6403" b="98682" l="9595" r="90405">
                            <a14:foregroundMark x1="20256" y1="92844" x2="25800" y2="93974"/>
                            <a14:foregroundMark x1="40512" y1="97363" x2="65458" y2="99058"/>
                            <a14:foregroundMark x1="65458" y1="99058" x2="69510" y2="98682"/>
                            <a14:foregroundMark x1="90618" y1="93409" x2="90618" y2="93409"/>
                            <a14:foregroundMark x1="37313" y1="13559" x2="46269" y2="10169"/>
                            <a14:foregroundMark x1="46269" y1="10169" x2="52665" y2="9981"/>
                            <a14:foregroundMark x1="47548" y1="6403" x2="48614" y2="6403"/>
                            <a14:backgroundMark x1="60981" y1="30885" x2="75053" y2="33333"/>
                            <a14:backgroundMark x1="73348" y1="32768" x2="63966" y2="31450"/>
                            <a14:backgroundMark x1="63966" y1="31450" x2="72281" y2="32203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4893" t="4232" r="31836" b="60216"/>
              <a:stretch/>
            </p:blipFill>
            <p:spPr>
              <a:xfrm>
                <a:off x="7076440" y="828039"/>
                <a:ext cx="2184400" cy="2032001"/>
              </a:xfrm>
              <a:prstGeom prst="rect">
                <a:avLst/>
              </a:prstGeom>
            </p:spPr>
          </p:pic>
        </p:grpSp>
        <p:pic>
          <p:nvPicPr>
            <p:cNvPr id="50" name="Picture 49" descr="A close up of a person&#10;&#10;Description automatically generated">
              <a:extLst>
                <a:ext uri="{FF2B5EF4-FFF2-40B4-BE49-F238E27FC236}">
                  <a16:creationId xmlns:a16="http://schemas.microsoft.com/office/drawing/2014/main" id="{EB3C2D81-C543-453F-B042-185E4B124E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989" t="52172"/>
            <a:stretch/>
          </p:blipFill>
          <p:spPr>
            <a:xfrm>
              <a:off x="7697273" y="3288406"/>
              <a:ext cx="1565473" cy="273366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681601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2031B7-A095-40E2-870A-9494B41785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1490" y="2547349"/>
            <a:ext cx="5689661" cy="2268116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Abnormal Skull shape – Plagiocephaly</a:t>
            </a:r>
            <a:br>
              <a:rPr lang="en-US" b="1" dirty="0"/>
            </a:br>
            <a:endParaRPr lang="en-US" b="1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12211B50-280E-4734-AF89-056D36C40FE5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056" y="255326"/>
            <a:ext cx="5915025" cy="362743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82ECBA9-4A19-47A5-B2C6-9D54D77A16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024" y="4089180"/>
            <a:ext cx="6089090" cy="26414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FBED408-3160-4DC9-9F1E-44EA1B39CA7D}"/>
              </a:ext>
            </a:extLst>
          </p:cNvPr>
          <p:cNvSpPr txBox="1"/>
          <p:nvPr/>
        </p:nvSpPr>
        <p:spPr>
          <a:xfrm>
            <a:off x="6611490" y="4666633"/>
            <a:ext cx="26175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Helmet</a:t>
            </a:r>
            <a:r>
              <a:rPr lang="en-US" dirty="0"/>
              <a:t>  -</a:t>
            </a:r>
          </a:p>
          <a:p>
            <a:r>
              <a:rPr lang="en-US" dirty="0"/>
              <a:t>Helps Correct Skull Shape</a:t>
            </a:r>
          </a:p>
        </p:txBody>
      </p:sp>
    </p:spTree>
    <p:extLst>
      <p:ext uri="{BB962C8B-B14F-4D97-AF65-F5344CB8AC3E}">
        <p14:creationId xmlns:p14="http://schemas.microsoft.com/office/powerpoint/2010/main" val="41019125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alpha val="6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416B90-FA2D-4A29-856E-647139D916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61844"/>
            <a:ext cx="10515600" cy="686665"/>
          </a:xfrm>
        </p:spPr>
        <p:txBody>
          <a:bodyPr>
            <a:normAutofit fontScale="92500"/>
          </a:bodyPr>
          <a:lstStyle/>
          <a:p>
            <a:r>
              <a:rPr lang="en-US" sz="4000" b="1">
                <a:latin typeface="Arial Black" panose="020B0A04020102020204" pitchFamily="34" charset="0"/>
              </a:rPr>
              <a:t>Epilepsy</a:t>
            </a:r>
            <a:r>
              <a:rPr lang="en-US" sz="4000"/>
              <a:t>/ </a:t>
            </a:r>
            <a:r>
              <a:rPr lang="hi-IN" sz="4000" b="1"/>
              <a:t>मिर्गी</a:t>
            </a:r>
            <a:r>
              <a:rPr lang="en-US" sz="4000"/>
              <a:t>/ </a:t>
            </a:r>
            <a:r>
              <a:rPr lang="hi-IN" sz="4000" b="1"/>
              <a:t>अपस्मार</a:t>
            </a:r>
            <a:r>
              <a:rPr lang="en-US" sz="4000"/>
              <a:t>/ </a:t>
            </a:r>
            <a:r>
              <a:rPr lang="hi-IN" sz="4000" b="1"/>
              <a:t>फिट</a:t>
            </a:r>
            <a:r>
              <a:rPr lang="en-US" sz="4000" b="1"/>
              <a:t> </a:t>
            </a:r>
            <a:r>
              <a:rPr lang="hi-IN" sz="4000" b="1"/>
              <a:t>येणे</a:t>
            </a:r>
            <a:r>
              <a:rPr lang="en-US" sz="4000"/>
              <a:t>/ </a:t>
            </a:r>
            <a:r>
              <a:rPr lang="hi-IN" sz="4000" b="1"/>
              <a:t>आकडी येणे </a:t>
            </a:r>
            <a:endParaRPr lang="en-US" sz="4000" b="1" dirty="0"/>
          </a:p>
        </p:txBody>
      </p:sp>
      <p:pic>
        <p:nvPicPr>
          <p:cNvPr id="1026" name="Picture 2" descr="Seizures and Epilepsy in Multiple Sclerosis">
            <a:extLst>
              <a:ext uri="{FF2B5EF4-FFF2-40B4-BE49-F238E27FC236}">
                <a16:creationId xmlns:a16="http://schemas.microsoft.com/office/drawing/2014/main" id="{B0CB1CDC-30B5-419E-911A-F85EA04263F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946" y="2119582"/>
            <a:ext cx="5074664" cy="33831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epilepsy-seizure | Epilepsy, Epilepsy seizure, Brain activities">
            <a:extLst>
              <a:ext uri="{FF2B5EF4-FFF2-40B4-BE49-F238E27FC236}">
                <a16:creationId xmlns:a16="http://schemas.microsoft.com/office/drawing/2014/main" id="{15438186-BAE6-43D9-AA2B-0EED8BDF54A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2112" y="1810362"/>
            <a:ext cx="2624491" cy="40015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Diagram&#10;&#10;Description automatically generated">
            <a:extLst>
              <a:ext uri="{FF2B5EF4-FFF2-40B4-BE49-F238E27FC236}">
                <a16:creationId xmlns:a16="http://schemas.microsoft.com/office/drawing/2014/main" id="{28CF5B15-F587-458D-B657-9108023715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7184" y="2446356"/>
            <a:ext cx="3842025" cy="25748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073018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alpha val="6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416B90-FA2D-4A29-856E-647139D916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61844"/>
            <a:ext cx="10515600" cy="686665"/>
          </a:xfrm>
        </p:spPr>
        <p:txBody>
          <a:bodyPr>
            <a:normAutofit fontScale="92500"/>
          </a:bodyPr>
          <a:lstStyle/>
          <a:p>
            <a:r>
              <a:rPr lang="en-US" sz="4000" b="1" dirty="0">
                <a:latin typeface="Arial Black" panose="020B0A04020102020204" pitchFamily="34" charset="0"/>
              </a:rPr>
              <a:t>Epilepsy</a:t>
            </a:r>
            <a:r>
              <a:rPr lang="en-US" sz="4000" dirty="0"/>
              <a:t>/ </a:t>
            </a:r>
            <a:r>
              <a:rPr lang="hi-IN" sz="4000" b="1" dirty="0"/>
              <a:t>मिर्गी</a:t>
            </a:r>
            <a:r>
              <a:rPr lang="en-US" sz="4000" dirty="0"/>
              <a:t>/</a:t>
            </a:r>
            <a:r>
              <a:rPr lang="en-US" sz="4000" b="1" dirty="0"/>
              <a:t> </a:t>
            </a:r>
            <a:r>
              <a:rPr lang="hi-IN" sz="4000" b="1" dirty="0"/>
              <a:t>अपस्मार</a:t>
            </a:r>
            <a:r>
              <a:rPr lang="en-US" sz="4000" dirty="0"/>
              <a:t>/</a:t>
            </a:r>
            <a:r>
              <a:rPr lang="en-US" sz="4000" b="1" dirty="0"/>
              <a:t> </a:t>
            </a:r>
            <a:r>
              <a:rPr lang="hi-IN" sz="4000" b="1" dirty="0"/>
              <a:t>फिट</a:t>
            </a:r>
            <a:r>
              <a:rPr lang="en-US" sz="4000" b="1" dirty="0"/>
              <a:t> </a:t>
            </a:r>
            <a:r>
              <a:rPr lang="hi-IN" sz="4000" b="1" dirty="0"/>
              <a:t>येणे</a:t>
            </a:r>
            <a:r>
              <a:rPr lang="en-US" sz="4000" dirty="0"/>
              <a:t>/</a:t>
            </a:r>
            <a:r>
              <a:rPr lang="en-US" sz="4000" b="1" dirty="0"/>
              <a:t> </a:t>
            </a:r>
            <a:r>
              <a:rPr lang="hi-IN" sz="4000" b="1" dirty="0"/>
              <a:t>आकडी येणे </a:t>
            </a:r>
            <a:endParaRPr lang="en-US" sz="4000" b="1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AE45E32-8292-4DB3-8EFA-BFF99A73144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02" t="2952" r="2793" b="5902"/>
          <a:stretch/>
        </p:blipFill>
        <p:spPr>
          <a:xfrm>
            <a:off x="7332953" y="2795059"/>
            <a:ext cx="3843292" cy="368423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BB24E5E-1A04-4CBE-A626-2672C315C5A9}"/>
              </a:ext>
            </a:extLst>
          </p:cNvPr>
          <p:cNvSpPr/>
          <p:nvPr/>
        </p:nvSpPr>
        <p:spPr>
          <a:xfrm>
            <a:off x="838200" y="1436650"/>
            <a:ext cx="4279710" cy="224676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Ketogenic diet</a:t>
            </a:r>
          </a:p>
          <a:p>
            <a:pPr algn="ctr"/>
            <a:r>
              <a:rPr lang="hi-IN" sz="3200" dirty="0"/>
              <a:t>किटोजेनिक डाएट</a:t>
            </a:r>
            <a:endParaRPr lang="en-US" sz="3200" dirty="0"/>
          </a:p>
          <a:p>
            <a:pPr algn="ctr"/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1026" name="Picture 2" descr="Ketogenic Diet for Seizures | Epilepsy Foundation">
            <a:extLst>
              <a:ext uri="{FF2B5EF4-FFF2-40B4-BE49-F238E27FC236}">
                <a16:creationId xmlns:a16="http://schemas.microsoft.com/office/drawing/2014/main" id="{846EF926-D195-437A-A5EB-0F01E30006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69" y="3068141"/>
            <a:ext cx="6223348" cy="3267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335C57C-E65E-4F7F-AE84-06B1BFCE2F26}"/>
              </a:ext>
            </a:extLst>
          </p:cNvPr>
          <p:cNvSpPr/>
          <p:nvPr/>
        </p:nvSpPr>
        <p:spPr>
          <a:xfrm>
            <a:off x="6308958" y="1348509"/>
            <a:ext cx="5891282" cy="20005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Vagal Nerve Stimulation</a:t>
            </a:r>
          </a:p>
          <a:p>
            <a:pPr algn="ctr"/>
            <a:r>
              <a:rPr lang="hi-IN" sz="3600" dirty="0"/>
              <a:t>वेगल नर्व उत्तेजन</a:t>
            </a:r>
          </a:p>
          <a:p>
            <a:pPr algn="ctr"/>
            <a:endParaRPr lang="en-US" sz="4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95837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>
            <a:alpha val="52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E2B9FF-98FA-4252-AB53-1C60275D7D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42900"/>
            <a:ext cx="10515600" cy="1428749"/>
          </a:xfrm>
        </p:spPr>
        <p:txBody>
          <a:bodyPr>
            <a:normAutofit fontScale="92500" lnSpcReduction="20000"/>
          </a:bodyPr>
          <a:lstStyle/>
          <a:p>
            <a:r>
              <a:rPr lang="en-US" sz="4000" b="1" dirty="0"/>
              <a:t>ADHD- Attention Deficit Hyperactivity Disorder</a:t>
            </a:r>
          </a:p>
          <a:p>
            <a:r>
              <a:rPr lang="hi-IN" dirty="0"/>
              <a:t>अटेन्शन डेफिसिट हायपरऍक्टिव्हिटी डिसऑर्डर</a:t>
            </a:r>
            <a:r>
              <a:rPr lang="en-US" dirty="0"/>
              <a:t> /</a:t>
            </a:r>
            <a:r>
              <a:rPr lang="hi-IN" dirty="0"/>
              <a:t>अतिचंचलता</a:t>
            </a:r>
            <a:r>
              <a:rPr lang="en-US" dirty="0"/>
              <a:t> </a:t>
            </a:r>
            <a:r>
              <a:rPr lang="hi-IN" dirty="0"/>
              <a:t>अवस्था</a:t>
            </a:r>
            <a:endParaRPr lang="en-US" dirty="0"/>
          </a:p>
          <a:p>
            <a:pPr marL="0" indent="0">
              <a:buNone/>
            </a:pPr>
            <a:r>
              <a:rPr lang="hi-IN" dirty="0"/>
              <a:t> 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16BB7B5-AE1B-4F02-B29B-1C94B81BFD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8554" y="1237925"/>
            <a:ext cx="6296396" cy="5506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4752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>
            <a:alpha val="52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E2B9FF-98FA-4252-AB53-1C60275D7D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76251"/>
            <a:ext cx="10515600" cy="1419224"/>
          </a:xfrm>
        </p:spPr>
        <p:txBody>
          <a:bodyPr/>
          <a:lstStyle/>
          <a:p>
            <a:r>
              <a:rPr lang="en-US" sz="4000" b="1" dirty="0"/>
              <a:t>ASD- Autism Spectrum Disorder</a:t>
            </a:r>
          </a:p>
          <a:p>
            <a:r>
              <a:rPr lang="hi-IN" dirty="0"/>
              <a:t>ऑटिज्म स्पेक्ट्रम डिसऑर्डर</a:t>
            </a:r>
            <a:r>
              <a:rPr lang="en-US" dirty="0"/>
              <a:t> /</a:t>
            </a:r>
            <a:r>
              <a:rPr lang="hi-IN" dirty="0"/>
              <a:t>स्वमग्नता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376E95-69FA-45AA-92CE-784485E476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2222" y="7245350"/>
            <a:ext cx="4201028" cy="5069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1608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972 0.03125 L -0.24883 -0.8280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56" y="-429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117CADD-3E5E-4404-8C6B-CC53B2D417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838" y="918594"/>
            <a:ext cx="6310598" cy="3634905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28FCCA7B-BC0E-4D26-B0B9-79BEBC2AD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2987" y="377505"/>
            <a:ext cx="4693692" cy="1065401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Concussion</a:t>
            </a:r>
            <a:br>
              <a:rPr lang="en-US" sz="60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</a:br>
            <a:endParaRPr lang="en-US" sz="6000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C5EAD5E-4FE7-4AE0-B6F1-3002BE97E1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5627" y="4630723"/>
            <a:ext cx="4812359" cy="2115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5957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  <a:alpha val="8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0072B-B035-42F1-AFE0-5421020FC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219" y="473085"/>
            <a:ext cx="5039436" cy="1325563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br>
              <a:rPr lang="en-US" dirty="0"/>
            </a:br>
            <a:r>
              <a:rPr lang="en-US" dirty="0"/>
              <a:t>Lifestyle Modifications</a:t>
            </a:r>
            <a:br>
              <a:rPr lang="en-US" dirty="0"/>
            </a:br>
            <a:r>
              <a:rPr lang="hi-IN" dirty="0"/>
              <a:t>जीवनशैली सुधारणे</a:t>
            </a:r>
            <a:br>
              <a:rPr lang="hi-IN" dirty="0"/>
            </a:br>
            <a:br>
              <a:rPr lang="en-US" dirty="0"/>
            </a:b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3C3AEDD-D8C7-41CB-A7D8-C1CFE1E53E1A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14" t="1502" r="33800" b="5466"/>
          <a:stretch/>
        </p:blipFill>
        <p:spPr>
          <a:xfrm>
            <a:off x="8467109" y="1989584"/>
            <a:ext cx="2451100" cy="4048125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BCB0E59-AE90-4015-8FBA-3F757AC197CC}"/>
              </a:ext>
            </a:extLst>
          </p:cNvPr>
          <p:cNvSpPr txBox="1"/>
          <p:nvPr/>
        </p:nvSpPr>
        <p:spPr>
          <a:xfrm>
            <a:off x="8886054" y="1620252"/>
            <a:ext cx="1449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i-IN" b="1" dirty="0"/>
              <a:t>सुपरब्रेन योगा</a:t>
            </a:r>
            <a:endParaRPr lang="en-US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1FECE7-7E8D-4038-B712-5CE94AD140CA}"/>
              </a:ext>
            </a:extLst>
          </p:cNvPr>
          <p:cNvSpPr txBox="1"/>
          <p:nvPr/>
        </p:nvSpPr>
        <p:spPr>
          <a:xfrm>
            <a:off x="580879" y="1989584"/>
            <a:ext cx="6497291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hi-IN" sz="2400" dirty="0"/>
              <a:t>समतोल आहार</a:t>
            </a:r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hi-IN" sz="24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hi-IN" sz="2400" dirty="0"/>
              <a:t>नियमित शारीरिक व्यायाम </a:t>
            </a:r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hi-IN" sz="24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hi-IN" sz="2400" dirty="0"/>
              <a:t>पुरेशी झोप </a:t>
            </a:r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hi-IN" sz="24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hi-IN" sz="2400" dirty="0"/>
              <a:t>सुपरब्रेन योगा</a:t>
            </a:r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hi-IN" sz="24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hi-IN" sz="2400" dirty="0"/>
              <a:t>स्क्रीन टाइम (मोबाईल, कंप्युटर, व्हिडीओ गेम्स)</a:t>
            </a:r>
            <a:endParaRPr lang="en-US" sz="2400" dirty="0"/>
          </a:p>
          <a:p>
            <a:endParaRPr lang="hi-IN" sz="24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hi-IN" sz="2400" dirty="0"/>
              <a:t>भरपूर पाणी पिणे</a:t>
            </a:r>
            <a:endParaRPr lang="en-US" sz="2400" dirty="0"/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30154973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544</TotalTime>
  <Words>138</Words>
  <Application>Microsoft Office PowerPoint</Application>
  <PresentationFormat>Widescreen</PresentationFormat>
  <Paragraphs>35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20" baseType="lpstr">
      <vt:lpstr>Arial</vt:lpstr>
      <vt:lpstr>Arial Black</vt:lpstr>
      <vt:lpstr>Calibri</vt:lpstr>
      <vt:lpstr>Calibri Light</vt:lpstr>
      <vt:lpstr>Tw Cen MT</vt:lpstr>
      <vt:lpstr>Tw Cen MT Condensed</vt:lpstr>
      <vt:lpstr>Wingdings</vt:lpstr>
      <vt:lpstr>Wingdings 3</vt:lpstr>
      <vt:lpstr>Office Theme</vt:lpstr>
      <vt:lpstr>Integral</vt:lpstr>
      <vt:lpstr>Journey to Becoming a Medical Doctor</vt:lpstr>
      <vt:lpstr>PowerPoint Presentation</vt:lpstr>
      <vt:lpstr>Head shape</vt:lpstr>
      <vt:lpstr>Abnormal Skull shape – Plagiocephaly </vt:lpstr>
      <vt:lpstr>PowerPoint Presentation</vt:lpstr>
      <vt:lpstr>PowerPoint Presentation</vt:lpstr>
      <vt:lpstr>PowerPoint Presentation</vt:lpstr>
      <vt:lpstr>PowerPoint Presentation</vt:lpstr>
      <vt:lpstr>Concussion </vt:lpstr>
      <vt:lpstr>  Lifestyle Modifications जीवनशैली सुधारणे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Mahindra</dc:creator>
  <cp:lastModifiedBy>Mahindra</cp:lastModifiedBy>
  <cp:revision>39</cp:revision>
  <dcterms:created xsi:type="dcterms:W3CDTF">2020-10-18T01:03:13Z</dcterms:created>
  <dcterms:modified xsi:type="dcterms:W3CDTF">2020-11-05T00:56:39Z</dcterms:modified>
</cp:coreProperties>
</file>